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</p:sldMasterIdLst>
  <p:notesMasterIdLst>
    <p:notesMasterId r:id="rId3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9" r:id="rId27"/>
    <p:sldId id="277" r:id="rId28"/>
    <p:sldId id="27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BC8C7-6AE5-473A-9195-A32737A2F442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32EED-1602-4F8E-92FA-307A0B2B2D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5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57A64B-EAB4-4CB6-9936-24679ACA96D4}" type="slidenum">
              <a:rPr lang="ru-RU">
                <a:solidFill>
                  <a:prstClr val="black"/>
                </a:solidFill>
              </a:rPr>
              <a:pPr eaLnBrk="1" hangingPunct="1"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BB674A-8067-4EF7-AB0B-9FA223C7B819}" type="slidenum">
              <a:rPr lang="ru-RU">
                <a:solidFill>
                  <a:prstClr val="black"/>
                </a:solidFill>
              </a:rPr>
              <a:pPr eaLnBrk="1" hangingPunct="1"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CD560A-8811-4F4F-9FE3-C373344E17CE}" type="slidenum">
              <a:rPr lang="ru-RU">
                <a:solidFill>
                  <a:prstClr val="black"/>
                </a:solidFill>
              </a:rPr>
              <a:pPr eaLnBrk="1" hangingPunct="1"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96AF78-E6D0-40AB-AFF0-BA9A01EAD28B}" type="slidenum">
              <a:rPr lang="ru-RU">
                <a:solidFill>
                  <a:prstClr val="black"/>
                </a:solidFill>
              </a:rPr>
              <a:pPr eaLnBrk="1" hangingPunct="1"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FC9C46-67E5-47C6-8F31-03A7D826DC84}" type="slidenum">
              <a:rPr lang="ru-RU">
                <a:solidFill>
                  <a:prstClr val="black"/>
                </a:solidFill>
              </a:rPr>
              <a:pPr eaLnBrk="1" hangingPunct="1"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14607E-712C-4BF7-82B1-E67B6A9106D8}" type="slidenum">
              <a:rPr lang="ru-RU">
                <a:solidFill>
                  <a:prstClr val="black"/>
                </a:solidFill>
              </a:rPr>
              <a:pPr eaLnBrk="1" hangingPunct="1"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224CDF-A58C-4D66-8A8B-9A38354D1B0E}" type="slidenum">
              <a:rPr lang="ru-RU">
                <a:solidFill>
                  <a:prstClr val="black"/>
                </a:solidFill>
              </a:rPr>
              <a:pPr eaLnBrk="1" hangingPunct="1"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5E2CE2-D8AE-401A-B447-8C0D381DFF2C}" type="slidenum">
              <a:rPr lang="ru-RU">
                <a:solidFill>
                  <a:prstClr val="black"/>
                </a:solidFill>
              </a:rPr>
              <a:pPr eaLnBrk="1" hangingPunct="1"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54B51B-58C4-41FA-A50A-04648F11EB56}" type="slidenum">
              <a:rPr lang="ru-RU">
                <a:solidFill>
                  <a:prstClr val="black"/>
                </a:solidFill>
              </a:rPr>
              <a:pPr eaLnBrk="1" hangingPunct="1"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EFFCDC-E072-4D56-82CF-5FDADD66322A}" type="slidenum">
              <a:rPr lang="ru-RU">
                <a:solidFill>
                  <a:prstClr val="black"/>
                </a:solidFill>
              </a:rPr>
              <a:pPr eaLnBrk="1" hangingPunct="1"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F3F78D-AAFC-40A2-9544-1E3E944F4312}" type="slidenum">
              <a:rPr lang="ru-RU">
                <a:solidFill>
                  <a:prstClr val="black"/>
                </a:solidFill>
              </a:rPr>
              <a:pPr eaLnBrk="1" hangingPunct="1"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B77DE5-826A-4B17-A309-DD27B472E646}" type="slidenum">
              <a:rPr lang="ru-RU">
                <a:solidFill>
                  <a:prstClr val="black"/>
                </a:solidFill>
              </a:rPr>
              <a:pPr eaLnBrk="1" hangingPunct="1"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180EEF-0360-46C5-A78F-646BBB6C1B8D}" type="slidenum">
              <a:rPr lang="ru-RU">
                <a:solidFill>
                  <a:prstClr val="black"/>
                </a:solidFill>
              </a:rPr>
              <a:pPr eaLnBrk="1" hangingPunct="1"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61ED06-2727-45E8-BF47-10FF5B50ED87}" type="slidenum">
              <a:rPr lang="ru-RU">
                <a:solidFill>
                  <a:prstClr val="black"/>
                </a:solidFill>
              </a:rPr>
              <a:pPr eaLnBrk="1" hangingPunct="1"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6E4B5-4017-4725-97C2-93DC5A89ABFD}" type="slidenum">
              <a:rPr lang="ru-RU">
                <a:solidFill>
                  <a:prstClr val="black"/>
                </a:solidFill>
              </a:rPr>
              <a:pPr eaLnBrk="1" hangingPunct="1"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B32BFD-EBD4-495E-B7F8-C066992A4ACA}" type="slidenum">
              <a:rPr lang="ru-RU">
                <a:solidFill>
                  <a:prstClr val="black"/>
                </a:solidFill>
              </a:rPr>
              <a:pPr eaLnBrk="1" hangingPunct="1"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1C4BBC-2200-483E-8313-3A959A690657}" type="slidenum">
              <a:rPr lang="ru-RU">
                <a:solidFill>
                  <a:prstClr val="black"/>
                </a:solidFill>
              </a:rPr>
              <a:pPr eaLnBrk="1" hangingPunct="1"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3B13F4-BC27-4C52-A965-91A4A251420D}" type="slidenum">
              <a:rPr lang="ru-RU">
                <a:solidFill>
                  <a:prstClr val="black"/>
                </a:solidFill>
              </a:rPr>
              <a:pPr eaLnBrk="1" hangingPunct="1"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866E60-7100-47E0-A6FF-F1F12073DC83}" type="slidenum">
              <a:rPr lang="ru-RU">
                <a:solidFill>
                  <a:prstClr val="black"/>
                </a:solidFill>
              </a:rPr>
              <a:pPr eaLnBrk="1" hangingPunct="1"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190F6-6572-459C-AAB7-079910D6DEDC}" type="slidenum">
              <a:rPr lang="ru-RU">
                <a:solidFill>
                  <a:prstClr val="black"/>
                </a:solidFill>
              </a:rPr>
              <a:pPr eaLnBrk="1" hangingPunct="1"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786439-07CA-46BB-A08A-D637A9AAE5B7}" type="slidenum">
              <a:rPr lang="ru-RU">
                <a:solidFill>
                  <a:prstClr val="black"/>
                </a:solidFill>
              </a:rPr>
              <a:pPr eaLnBrk="1" hangingPunct="1"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5FA636-B449-45DD-ACB1-256C6CDE9CFC}" type="slidenum">
              <a:rPr lang="ru-RU">
                <a:solidFill>
                  <a:prstClr val="black"/>
                </a:solidFill>
              </a:rPr>
              <a:pPr eaLnBrk="1" hangingPunct="1"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88A7FA-4F86-43DD-B352-614FB00A9461}" type="slidenum">
              <a:rPr lang="ru-RU">
                <a:solidFill>
                  <a:prstClr val="black"/>
                </a:solidFill>
              </a:rPr>
              <a:pPr eaLnBrk="1" hangingPunct="1"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484B3-0F43-4D7F-8DE8-0DC32CB1BD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90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84417-42A4-4E75-A41B-BD442DCB57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06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2B86-E2F2-47D6-B49D-C4B886F958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05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17F1C-E5ED-4CD1-8CBE-8EA567B640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36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14EA6-7ADF-4B26-9E89-B41973ED52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84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17925-E679-480C-A7B3-8879F3B9F5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54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27E1-1273-4689-9BF8-219E727131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4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4675-306E-4727-9022-A2C6EB2620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0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B5D3-E3FF-478E-A5D8-629007372A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61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376FE-A8F9-4131-B09B-35EFE008F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02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26180-A0C2-4877-A131-2922FC920F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40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7D63-4021-451F-81CF-AD56D061C4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78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9A34-D2D9-4139-96A1-F912280ECF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27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484B3-0F43-4D7F-8DE8-0DC32CB1BD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95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84417-42A4-4E75-A41B-BD442DCB57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13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2B86-E2F2-47D6-B49D-C4B886F958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84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17F1C-E5ED-4CD1-8CBE-8EA567B640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76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14EA6-7ADF-4B26-9E89-B41973ED52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9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17925-E679-480C-A7B3-8879F3B9F5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53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27E1-1273-4689-9BF8-219E727131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35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4675-306E-4727-9022-A2C6EB2620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08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B5D3-E3FF-478E-A5D8-629007372A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09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376FE-A8F9-4131-B09B-35EFE008F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56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26180-A0C2-4877-A131-2922FC920F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015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7D63-4021-451F-81CF-AD56D061C4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02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9A34-D2D9-4139-96A1-F912280ECF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20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484B3-0F43-4D7F-8DE8-0DC32CB1BD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700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84417-42A4-4E75-A41B-BD442DCB57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0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2B86-E2F2-47D6-B49D-C4B886F958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594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17F1C-E5ED-4CD1-8CBE-8EA567B640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800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14EA6-7ADF-4B26-9E89-B41973ED52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28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17925-E679-480C-A7B3-8879F3B9F5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87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27E1-1273-4689-9BF8-219E727131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179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4675-306E-4727-9022-A2C6EB2620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791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B5D3-E3FF-478E-A5D8-629007372A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010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376FE-A8F9-4131-B09B-35EFE008F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903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26180-A0C2-4877-A131-2922FC920F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86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7D63-4021-451F-81CF-AD56D061C4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6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9A34-D2D9-4139-96A1-F912280ECF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668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484B3-0F43-4D7F-8DE8-0DC32CB1BD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06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84417-42A4-4E75-A41B-BD442DCB57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837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2B86-E2F2-47D6-B49D-C4B886F958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829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17F1C-E5ED-4CD1-8CBE-8EA567B640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570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14EA6-7ADF-4B26-9E89-B41973ED52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731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17925-E679-480C-A7B3-8879F3B9F5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307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27E1-1273-4689-9BF8-219E727131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568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84675-306E-4727-9022-A2C6EB2620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280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B5D3-E3FF-478E-A5D8-629007372A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7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376FE-A8F9-4131-B09B-35EFE008F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285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26180-A0C2-4877-A131-2922FC920F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188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7D63-4021-451F-81CF-AD56D061C4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669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49A34-D2D9-4139-96A1-F912280ECF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2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CF2209-FFAE-441C-8915-D2BCF700982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15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CF2209-FFAE-441C-8915-D2BCF700982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6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CF2209-FFAE-441C-8915-D2BCF700982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6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CF2209-FFAE-441C-8915-D2BCF700982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4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404813"/>
            <a:ext cx="8928992" cy="597651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Тема 1. Общая характеристика управления проектами (УП)</a:t>
            </a:r>
            <a:b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План: </a:t>
            </a:r>
            <a:b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Объективные предпосылки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возникновения УП</a:t>
            </a:r>
            <a:b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 Проект: понятие и содержание</a:t>
            </a:r>
            <a:b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 признаки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b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 Классификация проектов</a:t>
            </a:r>
            <a:b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5. Программа</a:t>
            </a:r>
            <a:b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 задачи проекта</a:t>
            </a:r>
            <a:b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Стратегия проекта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1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E2D6ED-D836-4A7A-99C7-677B716CF7A8}" type="slidenum">
              <a:rPr lang="ru-RU">
                <a:solidFill>
                  <a:srgbClr val="000000"/>
                </a:solidFill>
              </a:rPr>
              <a:pPr eaLnBrk="1" hangingPunct="1"/>
              <a:t>10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2048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87"/>
          <a:stretch>
            <a:fillRect/>
          </a:stretch>
        </p:blipFill>
        <p:spPr bwMode="hidden">
          <a:xfrm>
            <a:off x="2555875" y="1255713"/>
            <a:ext cx="6553200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Признак изменений</a:t>
            </a:r>
            <a:endParaRPr lang="ru-RU" sz="4000" i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125538"/>
            <a:ext cx="2592412" cy="3167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Признак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изменений характеризует целенаправленный перевод системы из существующего в желаемое состояние, описываемое в терминах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целей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52727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327914-B856-481A-AF17-37F134253D0A}" type="slidenum">
              <a:rPr lang="ru-RU">
                <a:solidFill>
                  <a:srgbClr val="000000"/>
                </a:solidFill>
              </a:rPr>
              <a:pPr eaLnBrk="1" hangingPunct="1"/>
              <a:t>11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68288"/>
            <a:ext cx="7772400" cy="92868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Признаки проекта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484313"/>
            <a:ext cx="7704138" cy="439578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2. Признак ограниченной во времени цели характеризует ограничения, накладываемые на время жизни цели проекта.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u-RU" sz="1800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3. Признак временной ограниченности проекта характеризует ограничения, накладываемые на период времени, необходимый для реализации самого проекта.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u-RU" sz="1800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4. Признак бюджета характеризует наличие у проекта отдельного бюджета.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u-RU" sz="1800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5. Признак ограниченности требуемых ресурсов характеризует наличие спецификации и графика потребления ресурсов.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u-RU" sz="1800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6. Признак неповторимости характеризует невозможность возврата в начало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238991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08FC56-503E-4814-999F-FF71CA086769}" type="slidenum">
              <a:rPr lang="ru-RU">
                <a:solidFill>
                  <a:srgbClr val="000000"/>
                </a:solidFill>
              </a:rPr>
              <a:pPr eaLnBrk="1" hangingPunct="1"/>
              <a:t>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68288"/>
            <a:ext cx="7772400" cy="8572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Признаки проекта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266825"/>
            <a:ext cx="7777163" cy="511492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1800" smtClean="0"/>
              <a:t>7. Признак новизны характеризует наличие новизны (неповторимости) составляющих частей проекта и наличие новизны (неповторимости) всего проекта в целом.</a:t>
            </a:r>
          </a:p>
          <a:p>
            <a:pPr algn="just" eaLnBrk="1" hangingPunct="1">
              <a:buFontTx/>
              <a:buNone/>
            </a:pPr>
            <a:endParaRPr lang="ru-RU" sz="1800" smtClean="0"/>
          </a:p>
          <a:p>
            <a:pPr algn="just" eaLnBrk="1" hangingPunct="1">
              <a:buFontTx/>
              <a:buNone/>
            </a:pPr>
            <a:r>
              <a:rPr lang="ru-RU" sz="1800" smtClean="0"/>
              <a:t>8. Признак комплексности характеризует число учитываемых факторов окружения проекта и число участников проекта.</a:t>
            </a:r>
          </a:p>
          <a:p>
            <a:pPr algn="just" eaLnBrk="1" hangingPunct="1">
              <a:buFontTx/>
              <a:buNone/>
            </a:pPr>
            <a:endParaRPr lang="ru-RU" sz="1800" smtClean="0"/>
          </a:p>
          <a:p>
            <a:pPr algn="just" eaLnBrk="1" hangingPunct="1">
              <a:buFontTx/>
              <a:buNone/>
            </a:pPr>
            <a:r>
              <a:rPr lang="ru-RU" sz="1800" smtClean="0"/>
              <a:t>9а. Признак правового обеспечения характеризует оформление интересов и регулирование отношений всех участников проекта.</a:t>
            </a:r>
          </a:p>
          <a:p>
            <a:pPr algn="just" eaLnBrk="1" hangingPunct="1">
              <a:buFontTx/>
              <a:buNone/>
            </a:pPr>
            <a:endParaRPr lang="ru-RU" sz="1800" smtClean="0"/>
          </a:p>
          <a:p>
            <a:pPr algn="just" eaLnBrk="1" hangingPunct="1">
              <a:buFontTx/>
              <a:buNone/>
            </a:pPr>
            <a:r>
              <a:rPr lang="ru-RU" sz="1800" smtClean="0"/>
              <a:t>9б. Признак организационного обеспечения характеризует специфическую для проекта организацию его структуры.</a:t>
            </a:r>
          </a:p>
          <a:p>
            <a:pPr algn="just" eaLnBrk="1" hangingPunct="1">
              <a:buFontTx/>
              <a:buNone/>
            </a:pPr>
            <a:endParaRPr lang="ru-RU" sz="1800" smtClean="0"/>
          </a:p>
          <a:p>
            <a:pPr algn="just" eaLnBrk="1" hangingPunct="1">
              <a:buFontTx/>
              <a:buNone/>
            </a:pPr>
            <a:r>
              <a:rPr lang="ru-RU" sz="1800" smtClean="0"/>
              <a:t>10. Признак разграничения характеризует наличие четко определенных границ предметной области проекта и его связей с внешней средой.</a:t>
            </a:r>
          </a:p>
        </p:txBody>
      </p:sp>
    </p:spTree>
    <p:extLst>
      <p:ext uri="{BB962C8B-B14F-4D97-AF65-F5344CB8AC3E}">
        <p14:creationId xmlns:p14="http://schemas.microsoft.com/office/powerpoint/2010/main" val="3243094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547649-55FD-4C33-938F-F1DA16F7E0DB}" type="slidenum">
              <a:rPr lang="ru-RU">
                <a:solidFill>
                  <a:srgbClr val="000000"/>
                </a:solidFill>
              </a:rPr>
              <a:pPr eaLnBrk="1" hangingPunct="1"/>
              <a:t>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Классификация </a:t>
            </a: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проектов</a:t>
            </a:r>
            <a:r>
              <a:rPr lang="ru-RU" sz="3600" dirty="0" smtClean="0">
                <a:solidFill>
                  <a:srgbClr val="0033CC"/>
                </a:solidFill>
              </a:rPr>
              <a:t> </a:t>
            </a:r>
            <a:r>
              <a:rPr lang="ru-RU" sz="2400" dirty="0" smtClean="0">
                <a:solidFill>
                  <a:srgbClr val="0033CC"/>
                </a:solidFill>
              </a:rPr>
              <a:t/>
            </a:r>
            <a:br>
              <a:rPr lang="ru-RU" sz="2400" dirty="0" smtClean="0">
                <a:solidFill>
                  <a:srgbClr val="0033CC"/>
                </a:solidFill>
              </a:rPr>
            </a:br>
            <a:r>
              <a:rPr lang="ru-RU" sz="1800" dirty="0" smtClean="0">
                <a:solidFill>
                  <a:srgbClr val="0033CC"/>
                </a:solidFill>
              </a:rPr>
              <a:t>в основу всех классификаций проекта положен признак </a:t>
            </a:r>
            <a:r>
              <a:rPr lang="ru-RU" sz="1800" b="1" i="1" dirty="0" smtClean="0">
                <a:solidFill>
                  <a:srgbClr val="0033CC"/>
                </a:solidFill>
              </a:rPr>
              <a:t>сложности</a:t>
            </a:r>
            <a:endParaRPr lang="ru-RU" sz="2400" b="1" i="1" dirty="0" smtClean="0">
              <a:solidFill>
                <a:srgbClr val="0033CC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1" eaLnBrk="1" hangingPunct="1">
              <a:spcBef>
                <a:spcPts val="1200"/>
              </a:spcBef>
              <a:spcAft>
                <a:spcPts val="300"/>
              </a:spcAft>
            </a:pPr>
            <a:endParaRPr lang="ru-RU" b="1" i="1" smtClean="0"/>
          </a:p>
          <a:p>
            <a:pPr eaLnBrk="1" hangingPunct="1"/>
            <a:endParaRPr lang="ru-RU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914400" y="1219200"/>
          <a:ext cx="7696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Документ" r:id="rId4" imgW="5753880" imgH="3760560" progId="Word.Document.8">
                  <p:embed/>
                </p:oleObj>
              </mc:Choice>
              <mc:Fallback>
                <p:oleObj name="Документ" r:id="rId4" imgW="5753880" imgH="3760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19200"/>
                        <a:ext cx="76962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6685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18D68C-2496-4EB3-BD32-5ADEBCDF1B60}" type="slidenum">
              <a:rPr lang="ru-RU">
                <a:solidFill>
                  <a:srgbClr val="000000"/>
                </a:solidFill>
              </a:rPr>
              <a:pPr eaLnBrk="1" hangingPunct="1"/>
              <a:t>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143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Классификация проектов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14438"/>
            <a:ext cx="7772400" cy="48815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1800" smtClean="0">
                <a:cs typeface="Times New Roman" pitchFamily="18" charset="0"/>
              </a:rPr>
              <a:t>1. </a:t>
            </a:r>
            <a:r>
              <a:rPr lang="ru-RU" sz="1800" i="1" smtClean="0"/>
              <a:t>Основание классификации</a:t>
            </a:r>
            <a:r>
              <a:rPr lang="ru-RU" sz="1800" smtClean="0"/>
              <a:t> "Тип проекта" осуществляет классификацию </a:t>
            </a:r>
            <a:r>
              <a:rPr lang="ru-RU" sz="1800" i="1" smtClean="0">
                <a:solidFill>
                  <a:srgbClr val="0033CC"/>
                </a:solidFill>
              </a:rPr>
              <a:t>по основным сферам деятельности</a:t>
            </a:r>
            <a:r>
              <a:rPr lang="ru-RU" sz="1800" smtClean="0"/>
              <a:t>,</a:t>
            </a:r>
          </a:p>
          <a:p>
            <a:pPr algn="just" eaLnBrk="1" hangingPunct="1">
              <a:buFontTx/>
              <a:buNone/>
            </a:pPr>
            <a:r>
              <a:rPr lang="ru-RU" sz="1800" smtClean="0"/>
              <a:t>выделяют следующие разновидности проектов: </a:t>
            </a:r>
          </a:p>
          <a:p>
            <a:pPr lvl="1" algn="just" eaLnBrk="1" hangingPunct="1"/>
            <a:r>
              <a:rPr lang="ru-RU" sz="1600" smtClean="0"/>
              <a:t>технический, </a:t>
            </a:r>
          </a:p>
          <a:p>
            <a:pPr lvl="1" algn="just" eaLnBrk="1" hangingPunct="1"/>
            <a:r>
              <a:rPr lang="ru-RU" sz="1600" smtClean="0"/>
              <a:t>организационный, </a:t>
            </a:r>
          </a:p>
          <a:p>
            <a:pPr lvl="1" algn="just" eaLnBrk="1" hangingPunct="1"/>
            <a:r>
              <a:rPr lang="ru-RU" sz="1600" smtClean="0"/>
              <a:t>экономический, </a:t>
            </a:r>
          </a:p>
          <a:p>
            <a:pPr lvl="1" algn="just" eaLnBrk="1" hangingPunct="1"/>
            <a:r>
              <a:rPr lang="ru-RU" sz="1600" smtClean="0"/>
              <a:t>социальный, </a:t>
            </a:r>
          </a:p>
          <a:p>
            <a:pPr lvl="1" algn="just" eaLnBrk="1" hangingPunct="1"/>
            <a:r>
              <a:rPr lang="ru-RU" sz="1600" smtClean="0"/>
              <a:t>смешанный.</a:t>
            </a:r>
          </a:p>
          <a:p>
            <a:pPr algn="just" eaLnBrk="1" hangingPunct="1">
              <a:buFontTx/>
              <a:buNone/>
            </a:pPr>
            <a:endParaRPr lang="ru-RU" sz="1800" smtClean="0"/>
          </a:p>
          <a:p>
            <a:pPr algn="just" eaLnBrk="1" hangingPunct="1">
              <a:buFontTx/>
              <a:buNone/>
            </a:pPr>
            <a:r>
              <a:rPr lang="ru-RU" sz="1800" smtClean="0"/>
              <a:t>2. </a:t>
            </a:r>
            <a:r>
              <a:rPr lang="ru-RU" sz="1800" i="1" smtClean="0"/>
              <a:t>Основание классификации</a:t>
            </a:r>
            <a:r>
              <a:rPr lang="ru-RU" sz="1800" smtClean="0"/>
              <a:t> "Класс проекта" осуществляет классификацию </a:t>
            </a:r>
            <a:r>
              <a:rPr lang="ru-RU" sz="1800" i="1" smtClean="0">
                <a:solidFill>
                  <a:srgbClr val="0033CC"/>
                </a:solidFill>
              </a:rPr>
              <a:t>по составу и структуре проекта и его предметной области</a:t>
            </a:r>
            <a:r>
              <a:rPr lang="ru-RU" sz="1800" smtClean="0"/>
              <a:t>, </a:t>
            </a:r>
          </a:p>
          <a:p>
            <a:pPr algn="just" eaLnBrk="1" hangingPunct="1">
              <a:buFontTx/>
              <a:buNone/>
            </a:pPr>
            <a:r>
              <a:rPr lang="ru-RU" sz="1800" smtClean="0"/>
              <a:t>выделяют следующие разновидности проектов: </a:t>
            </a:r>
          </a:p>
          <a:p>
            <a:pPr lvl="1" algn="just" eaLnBrk="1" hangingPunct="1"/>
            <a:r>
              <a:rPr lang="ru-RU" sz="1600" smtClean="0"/>
              <a:t>монопроект, </a:t>
            </a:r>
          </a:p>
          <a:p>
            <a:pPr lvl="1" algn="just" eaLnBrk="1" hangingPunct="1"/>
            <a:r>
              <a:rPr lang="ru-RU" sz="1600" smtClean="0"/>
              <a:t>мультипроект, </a:t>
            </a:r>
          </a:p>
          <a:p>
            <a:pPr lvl="1" algn="just" eaLnBrk="1" hangingPunct="1"/>
            <a:r>
              <a:rPr lang="ru-RU" sz="1600" smtClean="0"/>
              <a:t>мегапроект.</a:t>
            </a:r>
          </a:p>
        </p:txBody>
      </p:sp>
    </p:spTree>
    <p:extLst>
      <p:ext uri="{BB962C8B-B14F-4D97-AF65-F5344CB8AC3E}">
        <p14:creationId xmlns:p14="http://schemas.microsoft.com/office/powerpoint/2010/main" val="3082888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BD3C0E-7FF8-473C-A0BE-5511066AED41}" type="slidenum">
              <a:rPr lang="ru-RU">
                <a:solidFill>
                  <a:srgbClr val="000000"/>
                </a:solidFill>
              </a:rPr>
              <a:pPr eaLnBrk="1" hangingPunct="1"/>
              <a:t>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268288"/>
            <a:ext cx="7772400" cy="8572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Классификация проектов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71563"/>
            <a:ext cx="7773988" cy="53101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3. </a:t>
            </a:r>
            <a:r>
              <a:rPr lang="ru-RU" sz="1800" i="1" smtClean="0"/>
              <a:t>Основание классификации</a:t>
            </a:r>
            <a:r>
              <a:rPr lang="ru-RU" sz="1800" smtClean="0"/>
              <a:t> "Масштаб проекта" осуществляет классификацию </a:t>
            </a:r>
            <a:r>
              <a:rPr lang="ru-RU" sz="1800" i="1" smtClean="0">
                <a:solidFill>
                  <a:srgbClr val="0033CC"/>
                </a:solidFill>
              </a:rPr>
              <a:t>по размерам самого проекта, количеству его участников и степени его влияния на окружающий мир</a:t>
            </a:r>
            <a:r>
              <a:rPr lang="ru-RU" sz="1800" smtClean="0">
                <a:solidFill>
                  <a:srgbClr val="0033CC"/>
                </a:solidFill>
              </a:rPr>
              <a:t>,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выделяют следующие разновидности проектов: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600" smtClean="0"/>
              <a:t>межгосударственные,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600" smtClean="0"/>
              <a:t>международные,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600" smtClean="0"/>
              <a:t>национальные,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600" smtClean="0"/>
              <a:t>межрегиональные и региональные,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600" smtClean="0"/>
              <a:t>межотраслевые и отраслевые,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600" smtClean="0"/>
              <a:t>корпоративные,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600" smtClean="0"/>
              <a:t>ведомственные,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600" smtClean="0"/>
              <a:t>внутри предприятия.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80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4. </a:t>
            </a:r>
            <a:r>
              <a:rPr lang="ru-RU" sz="1800" i="1" smtClean="0"/>
              <a:t>Основание классификации</a:t>
            </a:r>
            <a:r>
              <a:rPr lang="ru-RU" sz="1800" smtClean="0"/>
              <a:t> "Длительность проекта" осуществляет классификацию </a:t>
            </a:r>
            <a:r>
              <a:rPr lang="ru-RU" sz="1800" i="1" smtClean="0">
                <a:solidFill>
                  <a:srgbClr val="0033CC"/>
                </a:solidFill>
              </a:rPr>
              <a:t>по продолжительности периода осуществления проекта,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выделяют следующие разновидности проектов: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600" smtClean="0"/>
              <a:t>краткосрочные (до 3-х лет),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600" smtClean="0"/>
              <a:t>среднесрочные (3 - 5 лет),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600" smtClean="0"/>
              <a:t>долгосрочные (более 5 лет).</a:t>
            </a:r>
          </a:p>
        </p:txBody>
      </p:sp>
    </p:spTree>
    <p:extLst>
      <p:ext uri="{BB962C8B-B14F-4D97-AF65-F5344CB8AC3E}">
        <p14:creationId xmlns:p14="http://schemas.microsoft.com/office/powerpoint/2010/main" val="1965356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BF0097-C222-488E-9976-0CD6FDFD4596}" type="slidenum">
              <a:rPr lang="ru-RU">
                <a:solidFill>
                  <a:srgbClr val="000000"/>
                </a:solidFill>
              </a:rPr>
              <a:pPr eaLnBrk="1" hangingPunct="1"/>
              <a:t>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Классификация проектов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68413"/>
            <a:ext cx="7772400" cy="4827587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1800" smtClean="0">
                <a:cs typeface="Times New Roman" pitchFamily="18" charset="0"/>
              </a:rPr>
              <a:t>5.	</a:t>
            </a:r>
            <a:r>
              <a:rPr lang="ru-RU" sz="1800" i="1" smtClean="0"/>
              <a:t>Основание классификации</a:t>
            </a:r>
            <a:r>
              <a:rPr lang="ru-RU" sz="1800" smtClean="0"/>
              <a:t> "Сложность проекта" осуществляет классификацию </a:t>
            </a:r>
            <a:r>
              <a:rPr lang="ru-RU" sz="1800" smtClean="0">
                <a:solidFill>
                  <a:srgbClr val="0033CC"/>
                </a:solidFill>
              </a:rPr>
              <a:t>по степени сложности</a:t>
            </a:r>
            <a:r>
              <a:rPr lang="ru-RU" sz="1800" smtClean="0"/>
              <a:t>,</a:t>
            </a:r>
          </a:p>
          <a:p>
            <a:pPr algn="just" eaLnBrk="1" hangingPunct="1">
              <a:buFontTx/>
              <a:buNone/>
            </a:pPr>
            <a:r>
              <a:rPr lang="ru-RU" sz="1800" smtClean="0"/>
              <a:t>выделяют следующие разновидности проектов: </a:t>
            </a:r>
          </a:p>
          <a:p>
            <a:pPr lvl="1" algn="just" eaLnBrk="1" hangingPunct="1"/>
            <a:r>
              <a:rPr lang="ru-RU" sz="1600" smtClean="0"/>
              <a:t>простые, </a:t>
            </a:r>
          </a:p>
          <a:p>
            <a:pPr lvl="1" algn="just" eaLnBrk="1" hangingPunct="1"/>
            <a:r>
              <a:rPr lang="ru-RU" sz="1600" smtClean="0"/>
              <a:t>сложные, </a:t>
            </a:r>
          </a:p>
          <a:p>
            <a:pPr lvl="1" algn="just" eaLnBrk="1" hangingPunct="1"/>
            <a:r>
              <a:rPr lang="ru-RU" sz="1600" smtClean="0"/>
              <a:t>очень сложные</a:t>
            </a:r>
          </a:p>
          <a:p>
            <a:pPr algn="just" eaLnBrk="1" hangingPunct="1">
              <a:buFontTx/>
              <a:buNone/>
            </a:pPr>
            <a:endParaRPr lang="ru-RU" sz="1800" smtClean="0"/>
          </a:p>
          <a:p>
            <a:pPr algn="just" eaLnBrk="1" hangingPunct="1">
              <a:buFontTx/>
              <a:buNone/>
            </a:pPr>
            <a:r>
              <a:rPr lang="ru-RU" sz="1800" smtClean="0"/>
              <a:t>6. </a:t>
            </a:r>
            <a:r>
              <a:rPr lang="ru-RU" sz="1800" i="1" smtClean="0"/>
              <a:t>Основание классификации</a:t>
            </a:r>
            <a:r>
              <a:rPr lang="ru-RU" sz="1800" smtClean="0"/>
              <a:t> "Вид проекта" осуществляет классификацию </a:t>
            </a:r>
            <a:r>
              <a:rPr lang="ru-RU" sz="1800" i="1" smtClean="0">
                <a:solidFill>
                  <a:srgbClr val="0033CC"/>
                </a:solidFill>
              </a:rPr>
              <a:t>по характеру предметной области проекта</a:t>
            </a:r>
            <a:r>
              <a:rPr lang="ru-RU" sz="1800" smtClean="0"/>
              <a:t>,</a:t>
            </a:r>
          </a:p>
          <a:p>
            <a:pPr algn="just" eaLnBrk="1" hangingPunct="1">
              <a:buFontTx/>
              <a:buNone/>
            </a:pPr>
            <a:r>
              <a:rPr lang="ru-RU" sz="1800" smtClean="0"/>
              <a:t>выделяют следующие разновидности проектов: </a:t>
            </a:r>
          </a:p>
          <a:p>
            <a:pPr lvl="1" algn="just" eaLnBrk="1" hangingPunct="1"/>
            <a:r>
              <a:rPr lang="ru-RU" sz="1600" smtClean="0"/>
              <a:t>инвестиционный, </a:t>
            </a:r>
          </a:p>
          <a:p>
            <a:pPr lvl="1" algn="just" eaLnBrk="1" hangingPunct="1"/>
            <a:r>
              <a:rPr lang="ru-RU" sz="1600" smtClean="0"/>
              <a:t>инновационный, </a:t>
            </a:r>
          </a:p>
          <a:p>
            <a:pPr lvl="1" algn="just" eaLnBrk="1" hangingPunct="1"/>
            <a:r>
              <a:rPr lang="ru-RU" sz="1600" smtClean="0"/>
              <a:t>научно-исследовательский, </a:t>
            </a:r>
          </a:p>
          <a:p>
            <a:pPr lvl="1" algn="just" eaLnBrk="1" hangingPunct="1"/>
            <a:r>
              <a:rPr lang="ru-RU" sz="1600" smtClean="0"/>
              <a:t>учебно-образовательный, </a:t>
            </a:r>
          </a:p>
          <a:p>
            <a:pPr lvl="1" algn="just" eaLnBrk="1" hangingPunct="1"/>
            <a:r>
              <a:rPr lang="ru-RU" sz="1600" smtClean="0"/>
              <a:t>смешанный</a:t>
            </a:r>
          </a:p>
        </p:txBody>
      </p:sp>
    </p:spTree>
    <p:extLst>
      <p:ext uri="{BB962C8B-B14F-4D97-AF65-F5344CB8AC3E}">
        <p14:creationId xmlns:p14="http://schemas.microsoft.com/office/powerpoint/2010/main" val="65857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D6E0EC-E6C7-405E-BA11-CE842A7E0483}" type="slidenum">
              <a:rPr lang="ru-RU">
                <a:solidFill>
                  <a:srgbClr val="000000"/>
                </a:solidFill>
              </a:rPr>
              <a:pPr eaLnBrk="1" hangingPunct="1"/>
              <a:t>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</a:t>
            </a: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Программа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sz="1800" i="1" smtClean="0">
                <a:solidFill>
                  <a:srgbClr val="0033CC"/>
                </a:solidFill>
              </a:rPr>
              <a:t>Программа</a:t>
            </a:r>
            <a:r>
              <a:rPr lang="ru-RU" sz="1800" smtClean="0"/>
              <a:t> (</a:t>
            </a:r>
            <a:r>
              <a:rPr lang="en-US" sz="1800" smtClean="0"/>
              <a:t>Program</a:t>
            </a:r>
            <a:r>
              <a:rPr lang="ru-RU" sz="1800" smtClean="0"/>
              <a:t>) - группа взаимосвязанных проектов и различных мероприятий, объединенных общей целью и условиями их выполнения.</a:t>
            </a:r>
          </a:p>
          <a:p>
            <a:pPr algn="just" eaLnBrk="1" hangingPunct="1">
              <a:buFontTx/>
              <a:buNone/>
            </a:pPr>
            <a:endParaRPr lang="ru-RU" sz="1800" smtClean="0"/>
          </a:p>
          <a:p>
            <a:pPr algn="just" eaLnBrk="1" hangingPunct="1">
              <a:buFontTx/>
              <a:buNone/>
            </a:pPr>
            <a:r>
              <a:rPr lang="ru-RU" sz="1800" i="1" smtClean="0"/>
              <a:t>Программа</a:t>
            </a:r>
            <a:r>
              <a:rPr lang="ru-RU" sz="1800" smtClean="0"/>
              <a:t>, так же как и </a:t>
            </a:r>
            <a:r>
              <a:rPr lang="ru-RU" sz="1800" i="1" smtClean="0">
                <a:solidFill>
                  <a:srgbClr val="0033CC"/>
                </a:solidFill>
              </a:rPr>
              <a:t>проект</a:t>
            </a:r>
            <a:r>
              <a:rPr lang="ru-RU" sz="1800" smtClean="0">
                <a:solidFill>
                  <a:srgbClr val="0033CC"/>
                </a:solidFill>
              </a:rPr>
              <a:t> (1),</a:t>
            </a:r>
            <a:r>
              <a:rPr lang="ru-RU" sz="1800" smtClean="0"/>
              <a:t> является объектом управления. Однако в отличие от отдельного проекта программа требует специальных методов координации и </a:t>
            </a:r>
            <a:r>
              <a:rPr lang="ru-RU" sz="1800" i="1" smtClean="0">
                <a:solidFill>
                  <a:srgbClr val="0033CC"/>
                </a:solidFill>
              </a:rPr>
              <a:t>мультипроектного управления</a:t>
            </a:r>
            <a:r>
              <a:rPr lang="ru-RU" sz="1800" smtClean="0">
                <a:solidFill>
                  <a:srgbClr val="0033CC"/>
                </a:solidFill>
              </a:rPr>
              <a:t> (20),</a:t>
            </a:r>
            <a:r>
              <a:rPr lang="ru-RU" sz="1800" smtClean="0"/>
              <a:t> обеспечивающих достижение обшей цели программы при соблюдении заданных ограничений и условий ее выполнения.</a:t>
            </a:r>
          </a:p>
          <a:p>
            <a:pPr algn="just" eaLnBrk="1" hangingPunct="1">
              <a:buFontTx/>
              <a:buNone/>
            </a:pPr>
            <a:endParaRPr lang="ru-RU" sz="1800" smtClean="0"/>
          </a:p>
          <a:p>
            <a:pPr algn="just" eaLnBrk="1" hangingPunct="1">
              <a:buFontTx/>
              <a:buNone/>
            </a:pPr>
            <a:r>
              <a:rPr lang="ru-RU" sz="1800" smtClean="0"/>
              <a:t>Программа может быть представлена как совокупность проектов, объединенных общей целью, выделенными ресурсами, временем на ее выполнение, технологией, организацией и др.</a:t>
            </a:r>
          </a:p>
        </p:txBody>
      </p:sp>
    </p:spTree>
    <p:extLst>
      <p:ext uri="{BB962C8B-B14F-4D97-AF65-F5344CB8AC3E}">
        <p14:creationId xmlns:p14="http://schemas.microsoft.com/office/powerpoint/2010/main" val="1661494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BE2B5E-9CD9-4CEC-8342-F3AAB79AFDA4}" type="slidenum">
              <a:rPr lang="ru-RU">
                <a:solidFill>
                  <a:srgbClr val="000000"/>
                </a:solidFill>
              </a:rPr>
              <a:pPr eaLnBrk="1" hangingPunct="1"/>
              <a:t>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Мегапроекты и Мультипроекты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rgbClr val="0033CC"/>
                </a:solidFill>
              </a:rPr>
              <a:t>Мегапроскты</a:t>
            </a:r>
            <a:r>
              <a:rPr lang="ru-RU" sz="1800" smtClean="0"/>
              <a:t> - это целевые программы, содержащие множество взаимосвязанных проектов, объединенных общей целью, выделенными ресурсами и отпущенным на их выполнение временем.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Такие программы могут быть международными, государственными, национальными, региональными, межотраслевыми, отраслевыми и смешанными. Как правило, программы формируются, поддерживаются и координируются на верхних уровнях управления: государственном (межгосударственном), региональном, муниципальном и т. д.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800" i="1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rgbClr val="0033CC"/>
                </a:solidFill>
              </a:rPr>
              <a:t>Мультипроекты</a:t>
            </a:r>
            <a:r>
              <a:rPr lang="ru-RU" sz="1800" smtClean="0"/>
              <a:t> - это комплексные программы или проекты, осуществляемые в рамках крупных организаций, компаний и фирм.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Такие программы связаны с определением концепций и направлений стратегического развития организаций и предприятий и превращением их в прибыльные, конкурентоспособные фирмы.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Мультипроекты включают как изменения, касающиеся трансформации существующих или создания новых организаций и фирм, так и изменений, связанных с созданием системы внутрифирменного управления при выполнении множества проектов в рамках производственной программы фирмы.</a:t>
            </a:r>
          </a:p>
        </p:txBody>
      </p:sp>
    </p:spTree>
    <p:extLst>
      <p:ext uri="{BB962C8B-B14F-4D97-AF65-F5344CB8AC3E}">
        <p14:creationId xmlns:p14="http://schemas.microsoft.com/office/powerpoint/2010/main" val="2311729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CC3EB3-99FA-402C-AB6D-D8AC5FAC1D99}" type="slidenum">
              <a:rPr lang="ru-RU">
                <a:solidFill>
                  <a:srgbClr val="000000"/>
                </a:solidFill>
              </a:rPr>
              <a:pPr eaLnBrk="1" hangingPunct="1"/>
              <a:t>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Многопроектное управление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rgbClr val="0033CC"/>
                </a:solidFill>
              </a:rPr>
              <a:t>Многопроектное управление</a:t>
            </a:r>
            <a:r>
              <a:rPr lang="ru-RU" sz="1800" smtClean="0">
                <a:solidFill>
                  <a:srgbClr val="0033CC"/>
                </a:solidFill>
              </a:rPr>
              <a:t> (20)</a:t>
            </a:r>
            <a:r>
              <a:rPr lang="ru-RU" sz="1800" smtClean="0"/>
              <a:t> координирует все множество проектов, выполняемых в организации.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Разделение проекта на множество подпроектов, считается частью типового подхода к управлению проектами.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800" i="1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rgbClr val="0033CC"/>
                </a:solidFill>
              </a:rPr>
              <a:t>Управление программой</a:t>
            </a:r>
            <a:r>
              <a:rPr lang="ru-RU" sz="1800" smtClean="0"/>
              <a:t> (</a:t>
            </a:r>
            <a:r>
              <a:rPr lang="en-US" sz="1800" i="1" smtClean="0"/>
              <a:t>Program control</a:t>
            </a:r>
            <a:r>
              <a:rPr lang="ru-RU" sz="1800" smtClean="0"/>
              <a:t>) требует использования дополнительных средств и создания специальных структурных подразделений, таких как: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800" smtClean="0"/>
              <a:t>руководящий комитет (</a:t>
            </a:r>
            <a:r>
              <a:rPr lang="en-US" sz="1800" i="1" smtClean="0">
                <a:solidFill>
                  <a:srgbClr val="0033CC"/>
                </a:solidFill>
              </a:rPr>
              <a:t>steering committee</a:t>
            </a:r>
            <a:r>
              <a:rPr lang="ru-RU" sz="1800" smtClean="0"/>
              <a:t>);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800" smtClean="0"/>
              <a:t>центральный координатор проектов (</a:t>
            </a:r>
            <a:r>
              <a:rPr lang="en-US" sz="1800" i="1" smtClean="0">
                <a:solidFill>
                  <a:srgbClr val="0033CC"/>
                </a:solidFill>
              </a:rPr>
              <a:t>central project controller</a:t>
            </a:r>
            <a:r>
              <a:rPr lang="ru-RU" sz="1800" smtClean="0"/>
              <a:t>);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800" smtClean="0"/>
              <a:t>бюро</a:t>
            </a:r>
            <a:r>
              <a:rPr lang="en-US" sz="1800" smtClean="0"/>
              <a:t> </a:t>
            </a:r>
            <a:r>
              <a:rPr lang="ru-RU" sz="1800" smtClean="0"/>
              <a:t>проектов</a:t>
            </a:r>
            <a:r>
              <a:rPr lang="en-US" sz="1800" smtClean="0"/>
              <a:t>, </a:t>
            </a:r>
            <a:r>
              <a:rPr lang="ru-RU" sz="1800" smtClean="0"/>
              <a:t>директор</a:t>
            </a:r>
            <a:r>
              <a:rPr lang="en-US" sz="1800" smtClean="0"/>
              <a:t> </a:t>
            </a:r>
            <a:r>
              <a:rPr lang="ru-RU" sz="1800" smtClean="0"/>
              <a:t>проектов</a:t>
            </a:r>
            <a:r>
              <a:rPr lang="en-US" sz="1800" smtClean="0"/>
              <a:t> (</a:t>
            </a:r>
            <a:r>
              <a:rPr lang="en-US" sz="1800" i="1" smtClean="0">
                <a:solidFill>
                  <a:srgbClr val="0033CC"/>
                </a:solidFill>
              </a:rPr>
              <a:t>project office, projects director</a:t>
            </a:r>
            <a:r>
              <a:rPr lang="en-US" sz="1800" smtClean="0"/>
              <a:t>);</a:t>
            </a:r>
            <a:endParaRPr lang="ru-RU" sz="1800" smtClean="0"/>
          </a:p>
          <a:p>
            <a:pPr algn="just" eaLnBrk="1" hangingPunct="1">
              <a:lnSpc>
                <a:spcPct val="80000"/>
              </a:lnSpc>
            </a:pPr>
            <a:r>
              <a:rPr lang="ru-RU" sz="1800" smtClean="0"/>
              <a:t>группа руководителей проектов (</a:t>
            </a:r>
            <a:r>
              <a:rPr lang="en-US" sz="1800" i="1" smtClean="0">
                <a:solidFill>
                  <a:srgbClr val="0033CC"/>
                </a:solidFill>
              </a:rPr>
              <a:t>project manager circle</a:t>
            </a:r>
            <a:r>
              <a:rPr lang="ru-RU" sz="1800" smtClean="0"/>
              <a:t>);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800" smtClean="0"/>
              <a:t>прочие.</a:t>
            </a:r>
          </a:p>
        </p:txBody>
      </p:sp>
    </p:spTree>
    <p:extLst>
      <p:ext uri="{BB962C8B-B14F-4D97-AF65-F5344CB8AC3E}">
        <p14:creationId xmlns:p14="http://schemas.microsoft.com/office/powerpoint/2010/main" val="91916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4C6D71-8BE9-4C5E-B513-CA8A32DE03A0}" type="slidenum">
              <a:rPr lang="ru-RU">
                <a:solidFill>
                  <a:srgbClr val="000000"/>
                </a:solidFill>
              </a:rPr>
              <a:pPr eaLnBrk="1" hangingPunct="1"/>
              <a:t>2</a:t>
            </a:fld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140075" y="1412875"/>
          <a:ext cx="5969000" cy="475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Документ" r:id="rId4" imgW="2692440" imgH="2135880" progId="Word.Document.8">
                  <p:embed/>
                </p:oleObj>
              </mc:Choice>
              <mc:Fallback>
                <p:oleObj name="Документ" r:id="rId4" imgW="2692440" imgH="21358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75" y="1412875"/>
                        <a:ext cx="5969000" cy="475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1. Объективные </a:t>
            </a: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предпосылки </a:t>
            </a:r>
            <a:b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возникновения методов УП</a:t>
            </a:r>
            <a:endParaRPr lang="ru-RU" sz="48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981200"/>
            <a:ext cx="3124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smtClean="0">
                <a:cs typeface="Times New Roman" pitchFamily="18" charset="0"/>
              </a:rPr>
              <a:t>1.	</a:t>
            </a:r>
            <a:r>
              <a:rPr lang="ru-RU" sz="1800" smtClean="0"/>
              <a:t>Ускорение научно-технического прогресса на примере инновационных проектов может быть охарактеризовано уменьшением периода времени, прошедшего с момента появления идеи до ее 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239656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AAEDE9-7FFF-48E5-AD00-DFAE429E7C2F}" type="slidenum">
              <a:rPr lang="ru-RU">
                <a:solidFill>
                  <a:srgbClr val="000000"/>
                </a:solidFill>
              </a:rPr>
              <a:pPr eaLnBrk="1" hangingPunct="1"/>
              <a:t>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Цели проекта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1800" i="1" smtClean="0">
                <a:solidFill>
                  <a:srgbClr val="0033CC"/>
                </a:solidFill>
              </a:rPr>
              <a:t>Цели проекта</a:t>
            </a:r>
            <a:r>
              <a:rPr lang="ru-RU" sz="1800" smtClean="0"/>
              <a:t> (</a:t>
            </a:r>
            <a:r>
              <a:rPr lang="en-US" sz="1800" i="1" smtClean="0"/>
              <a:t>Project Objectives</a:t>
            </a:r>
            <a:r>
              <a:rPr lang="ru-RU" sz="1800" smtClean="0"/>
              <a:t>) - желаемый результат деятельности, достигаемый в итоге успешного осуществления проекта в заданных условиях его выполнения.</a:t>
            </a:r>
            <a:endParaRPr lang="ru-RU" sz="1800" i="1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u-RU" sz="1800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1800" i="1" smtClean="0">
                <a:solidFill>
                  <a:srgbClr val="0033CC"/>
                </a:solidFill>
              </a:rPr>
              <a:t>Цели проекта</a:t>
            </a:r>
            <a:r>
              <a:rPr lang="ru-RU" sz="1800" i="1" smtClean="0"/>
              <a:t> </a:t>
            </a:r>
            <a:r>
              <a:rPr lang="ru-RU" sz="1800" smtClean="0"/>
              <a:t>описывают весь спектр основных вопросов, связанных с проектом, например, технические, финансовые и организационные аспекты, вопросы, связанные с качеством, безопасностью, человеческими ресурсами, поставками, информационными системами и технологиями.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Они состоят из трех основных показателей: </a:t>
            </a:r>
            <a:r>
              <a:rPr lang="ru-RU" sz="1800" i="1" smtClean="0">
                <a:solidFill>
                  <a:srgbClr val="0033CC"/>
                </a:solidFill>
              </a:rPr>
              <a:t>результаты</a:t>
            </a:r>
            <a:r>
              <a:rPr lang="ru-RU" sz="1800" smtClean="0"/>
              <a:t> (продукция и услуги требуемого качества), </a:t>
            </a:r>
            <a:r>
              <a:rPr lang="ru-RU" sz="1800" i="1" smtClean="0">
                <a:solidFill>
                  <a:srgbClr val="0033CC"/>
                </a:solidFill>
              </a:rPr>
              <a:t>время</a:t>
            </a:r>
            <a:r>
              <a:rPr lang="ru-RU" sz="1800" smtClean="0"/>
              <a:t> (длительность и конкретные даты) и </a:t>
            </a:r>
            <a:r>
              <a:rPr lang="ru-RU" sz="1800" i="1" smtClean="0">
                <a:solidFill>
                  <a:srgbClr val="0033CC"/>
                </a:solidFill>
              </a:rPr>
              <a:t>издержки</a:t>
            </a:r>
            <a:r>
              <a:rPr lang="ru-RU" sz="1800" smtClean="0"/>
              <a:t> (человеко-часы и затраты).</a:t>
            </a:r>
          </a:p>
        </p:txBody>
      </p:sp>
    </p:spTree>
    <p:extLst>
      <p:ext uri="{BB962C8B-B14F-4D97-AF65-F5344CB8AC3E}">
        <p14:creationId xmlns:p14="http://schemas.microsoft.com/office/powerpoint/2010/main" val="1364206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5E98BA-9941-4FF3-90C3-91C4858EC3B9}" type="slidenum">
              <a:rPr lang="ru-RU">
                <a:solidFill>
                  <a:srgbClr val="000000"/>
                </a:solidFill>
              </a:rPr>
              <a:pPr eaLnBrk="1" hangingPunct="1"/>
              <a:t>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Задачи проекта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507413" cy="49291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rgbClr val="0033CC"/>
                </a:solidFill>
              </a:rPr>
              <a:t>Определение проекта</a:t>
            </a:r>
            <a:r>
              <a:rPr lang="ru-RU" sz="1800" smtClean="0"/>
              <a:t> (</a:t>
            </a:r>
            <a:r>
              <a:rPr lang="en-US" sz="1800" i="1" smtClean="0"/>
              <a:t>Project definition</a:t>
            </a:r>
            <a:r>
              <a:rPr lang="ru-RU" sz="1800" smtClean="0"/>
              <a:t>) описывает стоящие перед ним задачи и основные условия его выполнения.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rgbClr val="0033CC"/>
                </a:solidFill>
              </a:rPr>
              <a:t>Цель становится задачей</a:t>
            </a:r>
            <a:r>
              <a:rPr lang="ru-RU" sz="1800" smtClean="0"/>
              <a:t>, если указан срок ее достижения и заданы количественные характеристики желаемого результата.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Нахождение цели проекта равнозначно определению проекта и составляет важный этап в разработке концепции проекта. После нахождения цели проекта приступают к поиску и оценке альтернативных способов ее достижения.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Для каждого проекта может быть построено множество взаимосвязанных целей, которые должны быть четко определены: они должны иметь ясный смысл, результаты, получаемые при достижении цели, должны быть измеримы, а заданные ограничения и требования должны быть выполнимы. При управлении проектами область допустимых решений обычно ограничивается временем, бюджетом, ресурсами и требуемым качеством получаемых результатов.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В ходе реализации проекта под воздействием изменений в окружении проекта или в зависимости от прогресса проекта и получаемых промежуточных результатов цели проекта могут претерпевать изменения. Поэтому целеполагание нужно рассматривать как непрерывный процесс, в котором анализируются сложившаяся ситуация, тенденции и при необходимости осуществляются корректировки целей.</a:t>
            </a:r>
          </a:p>
        </p:txBody>
      </p:sp>
    </p:spTree>
    <p:extLst>
      <p:ext uri="{BB962C8B-B14F-4D97-AF65-F5344CB8AC3E}">
        <p14:creationId xmlns:p14="http://schemas.microsoft.com/office/powerpoint/2010/main" val="518438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6EF080-10AB-4AA9-80E6-36C0B1DEE3C1}" type="slidenum">
              <a:rPr lang="ru-RU">
                <a:solidFill>
                  <a:srgbClr val="000000"/>
                </a:solidFill>
              </a:rPr>
              <a:pPr eaLnBrk="1" hangingPunct="1"/>
              <a:t>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7. </a:t>
            </a: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Стратегия проекта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rgbClr val="0033CC"/>
                </a:solidFill>
              </a:rPr>
              <a:t>Стратегия проекта</a:t>
            </a:r>
            <a:r>
              <a:rPr lang="ru-RU" sz="1800" smtClean="0"/>
              <a:t> (</a:t>
            </a:r>
            <a:r>
              <a:rPr lang="en-US" sz="1800" i="1" smtClean="0"/>
              <a:t>Project Strategy</a:t>
            </a:r>
            <a:r>
              <a:rPr lang="ru-RU" sz="1800" smtClean="0"/>
              <a:t>) определяет направления и основные принципы осуществления проекта; характеризуется набором качественных и количественных показателей, по которым оценивается выполнение проекта.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800" i="1" smtClean="0">
              <a:solidFill>
                <a:srgbClr val="0033CC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rgbClr val="0033CC"/>
                </a:solidFill>
              </a:rPr>
              <a:t>Стратегия проекта</a:t>
            </a:r>
            <a:r>
              <a:rPr lang="ru-RU" sz="1800" smtClean="0"/>
              <a:t> описывает результаты и процессы, которые должны быть выполнены для достижения всей совокупности стоящих перед проектом целей.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80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Стратегия проекта должна вырабатываться еще на концептуальной стадии его осуществления, быть комплексной и охватывать все основные аспекты выполнения проекта.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80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По мере разработки проекта стратегия должна соответствующим образом обновляться и пересматриваться.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80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Управление проектами содержит набор практических методов по определению и оценке стратегии и целей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9133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D2A2F6-CA7E-40A0-92E1-A60F9AD1CBDF}" type="slidenum">
              <a:rPr lang="ru-RU">
                <a:solidFill>
                  <a:srgbClr val="000000"/>
                </a:solidFill>
              </a:rPr>
              <a:pPr eaLnBrk="1" hangingPunct="1"/>
              <a:t>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Критерии </a:t>
            </a: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успеха и неудачи проекта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435975" cy="48577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rgbClr val="0033CC"/>
                </a:solidFill>
              </a:rPr>
              <a:t>Критерии успеха и неудачи проекта</a:t>
            </a:r>
            <a:r>
              <a:rPr lang="ru-RU" sz="1800" smtClean="0"/>
              <a:t> (</a:t>
            </a:r>
            <a:r>
              <a:rPr lang="en-US" sz="1800" i="1" smtClean="0"/>
              <a:t>Project Success and Failure Criteria</a:t>
            </a:r>
            <a:r>
              <a:rPr lang="ru-RU" sz="1800" smtClean="0"/>
              <a:t>) представляют собой совокупность показателей, которые дают возможность судить об успешности выполнения проекта.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Главным требованием к критериям является их однозначное и ясное определение.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Для каждого проекта и каждого заказчика критерии успеха должны быть определены, оценены и проанализированы.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Можно выделить </a:t>
            </a:r>
            <a:r>
              <a:rPr lang="ru-RU" sz="1800" i="1" smtClean="0"/>
              <a:t>три основных типа критериев</a:t>
            </a:r>
            <a:r>
              <a:rPr lang="ru-RU" sz="1800" smtClean="0"/>
              <a:t>: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600" smtClean="0"/>
              <a:t>традиционный для управления проектами критерий: "в срок, в рамках выделенного бюджета, в соответствии с требованиями к качеству и к результатам проекта";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600" smtClean="0"/>
              <a:t>специфические критерии ведущей в проекте организации, например, заказчика или пользователя;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600" smtClean="0"/>
              <a:t>выгоды для участников проекта.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Критерии успеха и критерии неудачи взаимосвязаны между собой, однако, обладают потенциальной независимостью. Кроме того, с течением времени они могут изменяться, в частности по мере изменения ситуации на рынке.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Однако факт недостижения поставленных на этапе планирования целей проекта не всегда означает неудачу в выполнении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9342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E48E09-76B8-4E74-A2C4-C1CA1447F26F}" type="slidenum">
              <a:rPr lang="ru-RU">
                <a:solidFill>
                  <a:srgbClr val="000000"/>
                </a:solidFill>
              </a:rPr>
              <a:pPr eaLnBrk="1" hangingPunct="1"/>
              <a:t>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Примеры критериев выполнения проекта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6418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Примерами </a:t>
            </a:r>
            <a:r>
              <a:rPr lang="ru-RU" sz="1800" i="1" smtClean="0">
                <a:solidFill>
                  <a:srgbClr val="0033CC"/>
                </a:solidFill>
              </a:rPr>
              <a:t>критериев успешного выполнения проекта</a:t>
            </a:r>
            <a:r>
              <a:rPr lang="ru-RU" sz="1800" smtClean="0"/>
              <a:t> (</a:t>
            </a:r>
            <a:r>
              <a:rPr lang="en-US" sz="1800" smtClean="0"/>
              <a:t>Project Success Criteria</a:t>
            </a:r>
            <a:r>
              <a:rPr lang="ru-RU" sz="1800" smtClean="0"/>
              <a:t>) могут быть следующие: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600" smtClean="0"/>
              <a:t>обеспечение требуемой функциональности;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600" smtClean="0"/>
              <a:t>выполнение требований клиента;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600" smtClean="0"/>
              <a:t>выгода для подрядчика;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600" smtClean="0"/>
              <a:t>удовлетворение потребностей всех участников проекта;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600" smtClean="0"/>
              <a:t>достижение предварительно поставленных целей.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Примерами </a:t>
            </a:r>
            <a:r>
              <a:rPr lang="ru-RU" sz="1800" i="1" smtClean="0">
                <a:solidFill>
                  <a:srgbClr val="0033CC"/>
                </a:solidFill>
              </a:rPr>
              <a:t>критериев неудачного выполнения проекта</a:t>
            </a:r>
            <a:r>
              <a:rPr lang="ru-RU" sz="1800" smtClean="0"/>
              <a:t> (</a:t>
            </a:r>
            <a:r>
              <a:rPr lang="en-US" sz="1800" smtClean="0"/>
              <a:t>Project Failure Criteria</a:t>
            </a:r>
            <a:r>
              <a:rPr lang="ru-RU" sz="1800" smtClean="0"/>
              <a:t>) могут быть следующие: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600" smtClean="0"/>
              <a:t>превышение лимита затрат или времени;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600" smtClean="0"/>
              <a:t>несоответствие требуемому качеству;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600" smtClean="0"/>
              <a:t>незнание или игнорирование требований или претензий.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Кроме того, </a:t>
            </a:r>
            <a:r>
              <a:rPr lang="ru-RU" sz="1800" i="1" smtClean="0">
                <a:solidFill>
                  <a:srgbClr val="0033CC"/>
                </a:solidFill>
              </a:rPr>
              <a:t>критичными для успеха</a:t>
            </a:r>
            <a:r>
              <a:rPr lang="ru-RU" sz="1800" smtClean="0"/>
              <a:t> </a:t>
            </a:r>
            <a:r>
              <a:rPr lang="ru-RU" sz="1800" i="1" smtClean="0">
                <a:solidFill>
                  <a:srgbClr val="0033CC"/>
                </a:solidFill>
              </a:rPr>
              <a:t>проекта</a:t>
            </a:r>
            <a:r>
              <a:rPr lang="ru-RU" sz="1800" smtClean="0"/>
              <a:t> признаются также следующие </a:t>
            </a:r>
            <a:r>
              <a:rPr lang="ru-RU" sz="1800" i="1" smtClean="0"/>
              <a:t>неявные факторы</a:t>
            </a:r>
            <a:r>
              <a:rPr lang="ru-RU" sz="1800" smtClean="0"/>
              <a:t> (</a:t>
            </a:r>
            <a:r>
              <a:rPr lang="en-US" sz="1800" smtClean="0"/>
              <a:t>Soft factors</a:t>
            </a:r>
            <a:r>
              <a:rPr lang="ru-RU" sz="1800" smtClean="0"/>
              <a:t>):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600" smtClean="0"/>
              <a:t>квалификация персонала проекта;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600" smtClean="0"/>
              <a:t>общественное поведение в конфликтах;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600" smtClean="0"/>
              <a:t>мотивация работы;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600" smtClean="0"/>
              <a:t>стиль менеджмента.</a:t>
            </a:r>
          </a:p>
        </p:txBody>
      </p:sp>
    </p:spTree>
    <p:extLst>
      <p:ext uri="{BB962C8B-B14F-4D97-AF65-F5344CB8AC3E}">
        <p14:creationId xmlns:p14="http://schemas.microsoft.com/office/powerpoint/2010/main" val="4049020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4724E5-536E-4F9E-A56A-9970A2687A3B}" type="slidenum">
              <a:rPr lang="ru-RU">
                <a:solidFill>
                  <a:srgbClr val="000000"/>
                </a:solidFill>
              </a:rPr>
              <a:pPr eaLnBrk="1" hangingPunct="1"/>
              <a:t>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428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Объективные предпосылки </a:t>
            </a:r>
            <a:br>
              <a:rPr lang="ru-RU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ru-RU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возникновения методов УП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349500"/>
            <a:ext cx="2971800" cy="3746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smtClean="0"/>
              <a:t>2. Стоимость проекта от продолжительности периода времени, необходимого для его реализации, имеет экстремальный характер с точкой минимум.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3489325" y="1196975"/>
          <a:ext cx="5619750" cy="495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Рисунок" r:id="rId4" imgW="5258379" imgH="4639295" progId="Word.Picture.8">
                  <p:embed/>
                </p:oleObj>
              </mc:Choice>
              <mc:Fallback>
                <p:oleObj name="Рисунок" r:id="rId4" imgW="5258379" imgH="4639295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1196975"/>
                        <a:ext cx="5619750" cy="495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23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CC27F4-4F0E-423E-964A-802434541E4D}" type="slidenum">
              <a:rPr lang="ru-RU">
                <a:solidFill>
                  <a:srgbClr val="000000"/>
                </a:solidFill>
              </a:rPr>
              <a:pPr eaLnBrk="1" hangingPunct="1"/>
              <a:t>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</a:t>
            </a:r>
            <a:endParaRPr lang="ru-RU" sz="3600" i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686800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rgbClr val="0033CC"/>
                </a:solidFill>
              </a:rPr>
              <a:t>Проект (</a:t>
            </a:r>
            <a:r>
              <a:rPr lang="en-US" sz="1800" i="1" smtClean="0">
                <a:solidFill>
                  <a:srgbClr val="0033CC"/>
                </a:solidFill>
              </a:rPr>
              <a:t>Project</a:t>
            </a:r>
            <a:r>
              <a:rPr lang="ru-RU" sz="1800" i="1" smtClean="0">
                <a:solidFill>
                  <a:srgbClr val="0033CC"/>
                </a:solidFill>
              </a:rPr>
              <a:t>) </a:t>
            </a:r>
            <a:r>
              <a:rPr lang="ru-RU" sz="1800" smtClean="0"/>
              <a:t>- целенаправленное ограниченное во времени </a:t>
            </a:r>
            <a:r>
              <a:rPr lang="ru-RU" sz="1800" i="1" smtClean="0"/>
              <a:t>мероприятие</a:t>
            </a:r>
            <a:r>
              <a:rPr lang="ru-RU" sz="1800" smtClean="0"/>
              <a:t>, направленное на создание уникального продукта или услуги.</a:t>
            </a:r>
            <a:endParaRPr lang="ru-RU" sz="1800" u="sng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chemeClr val="accent2"/>
                </a:solidFill>
              </a:rPr>
              <a:t>Проект</a:t>
            </a:r>
            <a:r>
              <a:rPr lang="ru-RU" sz="1800" smtClean="0"/>
              <a:t> представляет собой </a:t>
            </a:r>
            <a:r>
              <a:rPr lang="ru-RU" sz="1800" i="1" smtClean="0"/>
              <a:t>мероприятие</a:t>
            </a:r>
            <a:r>
              <a:rPr lang="ru-RU" sz="1800" smtClean="0"/>
              <a:t>, для которого людские, материальные и финансовые ресурсы организуются каждый раз новым способом для выполнения работ проекта. При этом время и затраты на выполнение проекта строго ограничены, а сам он имеет стандартный </a:t>
            </a:r>
            <a:r>
              <a:rPr lang="ru-RU" sz="1800" i="1" smtClean="0">
                <a:solidFill>
                  <a:srgbClr val="0033CC"/>
                </a:solidFill>
              </a:rPr>
              <a:t>жизненный цикл</a:t>
            </a:r>
            <a:r>
              <a:rPr lang="ru-RU" sz="1800" smtClean="0">
                <a:solidFill>
                  <a:srgbClr val="0033CC"/>
                </a:solidFill>
              </a:rPr>
              <a:t> (6).</a:t>
            </a:r>
            <a:endParaRPr lang="en-US" sz="180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chemeClr val="accent2"/>
                </a:solidFill>
              </a:rPr>
              <a:t>Проект</a:t>
            </a:r>
            <a:r>
              <a:rPr lang="ru-RU" sz="1800" smtClean="0"/>
              <a:t> представляет собой </a:t>
            </a:r>
            <a:r>
              <a:rPr lang="ru-RU" sz="1800" i="1" smtClean="0"/>
              <a:t>комплекс взаимосвязанных работ</a:t>
            </a:r>
            <a:r>
              <a:rPr lang="ru-RU" sz="1800" smtClean="0"/>
              <a:t>, обеспечивающих достижение конкретным лицом или организацией заданных </a:t>
            </a:r>
            <a:r>
              <a:rPr lang="ru-RU" sz="1800" i="1" smtClean="0">
                <a:solidFill>
                  <a:srgbClr val="0033CC"/>
                </a:solidFill>
              </a:rPr>
              <a:t>целей проекта</a:t>
            </a:r>
            <a:r>
              <a:rPr lang="ru-RU" sz="1800" smtClean="0">
                <a:solidFill>
                  <a:srgbClr val="0033CC"/>
                </a:solidFill>
              </a:rPr>
              <a:t> (3</a:t>
            </a:r>
            <a:r>
              <a:rPr lang="ru-RU" sz="1800" smtClean="0"/>
              <a:t>) в рамках составленного расписания и выделенного бюджета, а также соблюдение прочих условий и ограничений.</a:t>
            </a:r>
            <a:endParaRPr lang="en-US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Другими </a:t>
            </a:r>
            <a:r>
              <a:rPr lang="ru-RU" sz="1800" i="1" smtClean="0"/>
              <a:t>характеристиками проекта</a:t>
            </a:r>
            <a:r>
              <a:rPr lang="ru-RU" sz="1800" smtClean="0"/>
              <a:t> (</a:t>
            </a:r>
            <a:r>
              <a:rPr lang="en-US" sz="1800" i="1" smtClean="0"/>
              <a:t>project attributes</a:t>
            </a:r>
            <a:r>
              <a:rPr lang="ru-RU" sz="1800" smtClean="0"/>
              <a:t>) являются новизна, комплексность, юридические условия его выполнения, необходимость выполнения работ в смежных областях деятельности.</a:t>
            </a:r>
            <a:endParaRPr lang="en-US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Многообразие осуществляемых проектов чрезвычайно велико. Они могут сильно отличаться по сфере приложения, конфигурации </a:t>
            </a:r>
            <a:r>
              <a:rPr lang="ru-RU" sz="1800" i="1" smtClean="0">
                <a:solidFill>
                  <a:srgbClr val="0033CC"/>
                </a:solidFill>
              </a:rPr>
              <a:t>предметной области</a:t>
            </a:r>
            <a:r>
              <a:rPr lang="ru-RU" sz="1800" smtClean="0">
                <a:solidFill>
                  <a:srgbClr val="0033CC"/>
                </a:solidFill>
              </a:rPr>
              <a:t> (29),</a:t>
            </a:r>
            <a:r>
              <a:rPr lang="ru-RU" sz="1800" smtClean="0"/>
              <a:t> масштабам, длительности, составу участников, степени сложности, влиянию результатов и т. п.</a:t>
            </a:r>
          </a:p>
        </p:txBody>
      </p:sp>
    </p:spTree>
    <p:extLst>
      <p:ext uri="{BB962C8B-B14F-4D97-AF65-F5344CB8AC3E}">
        <p14:creationId xmlns:p14="http://schemas.microsoft.com/office/powerpoint/2010/main" val="23558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CDCD41-C97B-4C01-AFCC-36295CD51BA1}" type="slidenum">
              <a:rPr lang="ru-RU">
                <a:solidFill>
                  <a:srgbClr val="000000"/>
                </a:solidFill>
              </a:rPr>
              <a:pPr eaLnBrk="1" hangingPunct="1"/>
              <a:t>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Определения "Проект"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just" eaLnBrk="1" hangingPunct="1">
              <a:spcBef>
                <a:spcPts val="300"/>
              </a:spcBef>
              <a:buFontTx/>
              <a:buNone/>
            </a:pPr>
            <a:r>
              <a:rPr lang="ru-RU" sz="1800" smtClean="0">
                <a:solidFill>
                  <a:srgbClr val="0033CC"/>
                </a:solidFill>
              </a:rPr>
              <a:t>1) Толковый словарь Вебстера:</a:t>
            </a:r>
          </a:p>
          <a:p>
            <a:pPr algn="just" eaLnBrk="1" hangingPunct="1">
              <a:buFontTx/>
              <a:buNone/>
            </a:pPr>
            <a:r>
              <a:rPr lang="ru-RU" sz="1800" i="1" smtClean="0"/>
              <a:t>«Проект (англ. - </a:t>
            </a:r>
            <a:r>
              <a:rPr lang="en-US" sz="1800" i="1" smtClean="0"/>
              <a:t>project</a:t>
            </a:r>
            <a:r>
              <a:rPr lang="ru-RU" sz="1800" i="1" smtClean="0"/>
              <a:t>) - это что-либо, что задумывается или планируется, большое предприятие»</a:t>
            </a:r>
            <a:r>
              <a:rPr lang="en-US" sz="1800" i="1" smtClean="0"/>
              <a:t> </a:t>
            </a:r>
            <a:r>
              <a:rPr lang="ru-RU" sz="1800" i="1" smtClean="0"/>
              <a:t>(намерение).</a:t>
            </a:r>
          </a:p>
          <a:p>
            <a:pPr algn="just" eaLnBrk="1" hangingPunct="1">
              <a:buFontTx/>
              <a:buNone/>
            </a:pPr>
            <a:endParaRPr lang="ru-RU" sz="1800" i="1" smtClean="0"/>
          </a:p>
          <a:p>
            <a:pPr algn="just" eaLnBrk="1" hangingPunct="1">
              <a:buFontTx/>
              <a:buNone/>
            </a:pPr>
            <a:r>
              <a:rPr lang="ru-RU" sz="1800" smtClean="0">
                <a:solidFill>
                  <a:srgbClr val="0033CC"/>
                </a:solidFill>
              </a:rPr>
              <a:t>2) США, Свод знаний по управлению проектами </a:t>
            </a:r>
            <a:r>
              <a:rPr lang="en-US" sz="1800" smtClean="0">
                <a:solidFill>
                  <a:srgbClr val="0033CC"/>
                </a:solidFill>
              </a:rPr>
              <a:t>PMI</a:t>
            </a:r>
            <a:r>
              <a:rPr lang="ru-RU" sz="1800" b="1" smtClean="0">
                <a:solidFill>
                  <a:srgbClr val="0033CC"/>
                </a:solidFill>
              </a:rPr>
              <a:t>:</a:t>
            </a:r>
            <a:endParaRPr lang="ru-RU" sz="1800" b="1" i="1" smtClean="0">
              <a:solidFill>
                <a:srgbClr val="0033CC"/>
              </a:solidFill>
            </a:endParaRPr>
          </a:p>
          <a:p>
            <a:pPr algn="just" eaLnBrk="1" hangingPunct="1">
              <a:buFontTx/>
              <a:buNone/>
            </a:pPr>
            <a:r>
              <a:rPr lang="ru-RU" sz="1800" i="1" smtClean="0"/>
              <a:t>"Проект </a:t>
            </a:r>
            <a:r>
              <a:rPr lang="de-DE" sz="1800" i="1" smtClean="0"/>
              <a:t>-</a:t>
            </a:r>
            <a:r>
              <a:rPr lang="ru-RU" sz="1800" i="1" smtClean="0"/>
              <a:t> некоторое предприятие (намерение) с изначально установленными целями, достижение которых определяет завершение проекта".</a:t>
            </a:r>
          </a:p>
          <a:p>
            <a:pPr algn="just" eaLnBrk="1" hangingPunct="1">
              <a:buFontTx/>
              <a:buNone/>
            </a:pPr>
            <a:endParaRPr lang="ru-RU" sz="1800" i="1" smtClean="0"/>
          </a:p>
          <a:p>
            <a:pPr algn="just" eaLnBrk="1" hangingPunct="1">
              <a:buFontTx/>
              <a:buNone/>
            </a:pPr>
            <a:r>
              <a:rPr lang="ru-RU" sz="1800" smtClean="0">
                <a:solidFill>
                  <a:srgbClr val="0033CC"/>
                </a:solidFill>
              </a:rPr>
              <a:t>3) Английская</a:t>
            </a:r>
            <a:r>
              <a:rPr lang="ru-RU" sz="1800" b="1" smtClean="0">
                <a:solidFill>
                  <a:srgbClr val="0033CC"/>
                </a:solidFill>
              </a:rPr>
              <a:t> </a:t>
            </a:r>
            <a:r>
              <a:rPr lang="ru-RU" sz="1800" smtClean="0">
                <a:solidFill>
                  <a:srgbClr val="0033CC"/>
                </a:solidFill>
              </a:rPr>
              <a:t>Ассоциация проект- менеджеров</a:t>
            </a:r>
            <a:r>
              <a:rPr lang="ru-RU" sz="1800" b="1" smtClean="0">
                <a:solidFill>
                  <a:srgbClr val="0033CC"/>
                </a:solidFill>
              </a:rPr>
              <a:t>:</a:t>
            </a:r>
            <a:endParaRPr lang="ru-RU" sz="1800" b="1" i="1" smtClean="0">
              <a:solidFill>
                <a:srgbClr val="0033CC"/>
              </a:solidFill>
            </a:endParaRPr>
          </a:p>
          <a:p>
            <a:pPr algn="just" eaLnBrk="1" hangingPunct="1">
              <a:buFontTx/>
              <a:buNone/>
            </a:pPr>
            <a:r>
              <a:rPr lang="ru-RU" sz="1800" i="1" smtClean="0"/>
              <a:t>"Проект</a:t>
            </a:r>
            <a:r>
              <a:rPr lang="ru-RU" sz="1800" smtClean="0"/>
              <a:t> - </a:t>
            </a:r>
            <a:r>
              <a:rPr lang="ru-RU" sz="1800" i="1" smtClean="0"/>
              <a:t>это отдельное предприятие (намерение) с определенными целями, часто включающими требования (ограничения) по времени, стоимости и качеству достигаемых результатов".</a:t>
            </a:r>
          </a:p>
        </p:txBody>
      </p:sp>
    </p:spTree>
    <p:extLst>
      <p:ext uri="{BB962C8B-B14F-4D97-AF65-F5344CB8AC3E}">
        <p14:creationId xmlns:p14="http://schemas.microsoft.com/office/powerpoint/2010/main" val="1468805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773865-0BCA-485E-9E47-1287BBF7848B}" type="slidenum">
              <a:rPr lang="ru-RU">
                <a:solidFill>
                  <a:srgbClr val="000000"/>
                </a:solidFill>
              </a:rPr>
              <a:pPr eaLnBrk="1" hangingPunct="1"/>
              <a:t>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Определения "Проект"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8278813" cy="4114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1800" smtClean="0">
                <a:solidFill>
                  <a:srgbClr val="0033CC"/>
                </a:solidFill>
              </a:rPr>
              <a:t>4) Германия, </a:t>
            </a:r>
            <a:r>
              <a:rPr lang="en-US" sz="1800" smtClean="0">
                <a:solidFill>
                  <a:srgbClr val="0033CC"/>
                </a:solidFill>
              </a:rPr>
              <a:t>DIN</a:t>
            </a:r>
            <a:r>
              <a:rPr lang="ru-RU" sz="1800" smtClean="0">
                <a:solidFill>
                  <a:srgbClr val="0033CC"/>
                </a:solidFill>
              </a:rPr>
              <a:t> 69901</a:t>
            </a:r>
            <a:r>
              <a:rPr lang="ru-RU" sz="1800" b="1" smtClean="0">
                <a:solidFill>
                  <a:srgbClr val="0033CC"/>
                </a:solidFill>
              </a:rPr>
              <a:t>:</a:t>
            </a:r>
          </a:p>
          <a:p>
            <a:pPr algn="just" eaLnBrk="1" hangingPunct="1">
              <a:buFontTx/>
              <a:buNone/>
            </a:pPr>
            <a:r>
              <a:rPr lang="ru-RU" sz="1800" i="1" smtClean="0"/>
              <a:t>"Проект - это предприятие (намерение), которое в значительной степени характеризуется неповторимостью условий в их совокупности, например:</a:t>
            </a:r>
          </a:p>
          <a:p>
            <a:pPr lvl="1" algn="just" eaLnBrk="1" hangingPunct="1">
              <a:spcBef>
                <a:spcPts val="200"/>
              </a:spcBef>
            </a:pPr>
            <a:r>
              <a:rPr lang="ru-RU" sz="1800" i="1" smtClean="0"/>
              <a:t>задание </a:t>
            </a:r>
            <a:r>
              <a:rPr lang="ru-RU" sz="1800" i="1" smtClean="0">
                <a:solidFill>
                  <a:schemeClr val="accent2"/>
                </a:solidFill>
              </a:rPr>
              <a:t>цели</a:t>
            </a:r>
            <a:r>
              <a:rPr lang="ru-RU" sz="1800" i="1" smtClean="0"/>
              <a:t>;</a:t>
            </a:r>
          </a:p>
          <a:p>
            <a:pPr lvl="1" algn="just" eaLnBrk="1" hangingPunct="1">
              <a:spcBef>
                <a:spcPts val="200"/>
              </a:spcBef>
            </a:pPr>
            <a:r>
              <a:rPr lang="ru-RU" sz="1800" i="1" smtClean="0"/>
              <a:t>временные, финансовые, людские и другие </a:t>
            </a:r>
            <a:r>
              <a:rPr lang="ru-RU" sz="1800" i="1" smtClean="0">
                <a:solidFill>
                  <a:schemeClr val="accent2"/>
                </a:solidFill>
              </a:rPr>
              <a:t>ограничения</a:t>
            </a:r>
            <a:r>
              <a:rPr lang="ru-RU" sz="1800" i="1" smtClean="0"/>
              <a:t>;</a:t>
            </a:r>
          </a:p>
          <a:p>
            <a:pPr lvl="1" algn="just" eaLnBrk="1" hangingPunct="1">
              <a:spcBef>
                <a:spcPts val="200"/>
              </a:spcBef>
            </a:pPr>
            <a:r>
              <a:rPr lang="ru-RU" sz="1800" i="1" smtClean="0">
                <a:solidFill>
                  <a:schemeClr val="accent2"/>
                </a:solidFill>
              </a:rPr>
              <a:t>разграничения</a:t>
            </a:r>
            <a:r>
              <a:rPr lang="ru-RU" sz="1800" i="1" smtClean="0"/>
              <a:t> от других намерений;</a:t>
            </a:r>
          </a:p>
          <a:p>
            <a:pPr lvl="1" eaLnBrk="1" hangingPunct="1">
              <a:spcBef>
                <a:spcPts val="200"/>
              </a:spcBef>
            </a:pPr>
            <a:r>
              <a:rPr lang="ru-RU" sz="1800" i="1" smtClean="0"/>
              <a:t>специфическая для проекта </a:t>
            </a:r>
            <a:r>
              <a:rPr lang="ru-RU" sz="1800" i="1" smtClean="0">
                <a:solidFill>
                  <a:schemeClr val="accent2"/>
                </a:solidFill>
              </a:rPr>
              <a:t>организация</a:t>
            </a:r>
            <a:r>
              <a:rPr lang="ru-RU" sz="1800" i="1" smtClean="0"/>
              <a:t> его осуществления".</a:t>
            </a:r>
          </a:p>
          <a:p>
            <a:pPr eaLnBrk="1" hangingPunct="1">
              <a:buFontTx/>
              <a:buNone/>
            </a:pPr>
            <a:endParaRPr lang="ru-RU" sz="2000" smtClean="0"/>
          </a:p>
        </p:txBody>
      </p:sp>
    </p:spTree>
    <p:extLst>
      <p:ext uri="{BB962C8B-B14F-4D97-AF65-F5344CB8AC3E}">
        <p14:creationId xmlns:p14="http://schemas.microsoft.com/office/powerpoint/2010/main" val="232108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98B84C-2114-4C6C-A27E-7538F5F0DAF5}" type="slidenum">
              <a:rPr lang="ru-RU">
                <a:solidFill>
                  <a:srgbClr val="000000"/>
                </a:solidFill>
              </a:rPr>
              <a:pPr eaLnBrk="1" hangingPunct="1"/>
              <a:t>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Определения "Проект"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143000"/>
            <a:ext cx="864096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rgbClr val="0033CC"/>
                </a:solidFill>
              </a:rPr>
              <a:t>5) Мировой Банк в своем "Оперативном руководстве" № 2.20 для поддерживаемых проектов дает следующее определение проекта:</a:t>
            </a:r>
          </a:p>
          <a:p>
            <a:pPr algn="just" eaLnBrk="1" hangingPunct="1">
              <a:buFontTx/>
              <a:buNone/>
            </a:pPr>
            <a:r>
              <a:rPr lang="ru-RU" sz="1800" i="1" dirty="0" smtClean="0"/>
              <a:t>"Понятие "проект" обозначает комплекс взаимосвязанных мероприятий, предназначенных для достижения, в течение заданного периода времени и при установленном бюджете, поставленных задач с четко определенными целями...</a:t>
            </a:r>
            <a:r>
              <a:rPr lang="ru-RU" sz="1800" dirty="0" smtClean="0"/>
              <a:t>"</a:t>
            </a:r>
          </a:p>
          <a:p>
            <a:pPr algn="just" eaLnBrk="1" hangingPunct="1">
              <a:buFontTx/>
              <a:buNone/>
            </a:pPr>
            <a:endParaRPr lang="ru-RU" sz="1800" dirty="0" smtClean="0"/>
          </a:p>
          <a:p>
            <a:pPr algn="just" eaLnBrk="1" hangingPunct="1">
              <a:buFontTx/>
              <a:buNone/>
            </a:pPr>
            <a:r>
              <a:rPr lang="ru-RU" sz="1800" dirty="0" smtClean="0"/>
              <a:t>В </a:t>
            </a:r>
            <a:r>
              <a:rPr lang="ru-RU" sz="1800" dirty="0" smtClean="0"/>
              <a:t>качестве целей Мировой Банк выдвигает достижение </a:t>
            </a:r>
            <a:r>
              <a:rPr lang="ru-RU" sz="1800" i="1" dirty="0" smtClean="0"/>
              <a:t>специфических для него результатов</a:t>
            </a:r>
            <a:r>
              <a:rPr lang="ru-RU" sz="1800" dirty="0" smtClean="0"/>
              <a:t> преимущественно социальной и экономической ориентации:</a:t>
            </a:r>
          </a:p>
          <a:p>
            <a:pPr lvl="1" algn="just" eaLnBrk="1" hangingPunct="1">
              <a:buFontTx/>
              <a:buNone/>
            </a:pPr>
            <a:r>
              <a:rPr lang="ru-RU" sz="1600" i="1" dirty="0" smtClean="0"/>
              <a:t>а) увеличить и реконструировать производительные возможности экономической и социальной инфраструктур и повысить их сохранность и использование;</a:t>
            </a:r>
          </a:p>
          <a:p>
            <a:pPr lvl="1" algn="just" eaLnBrk="1" hangingPunct="1">
              <a:buFontTx/>
              <a:buNone/>
            </a:pPr>
            <a:r>
              <a:rPr lang="ru-RU" sz="1600" i="1" dirty="0" smtClean="0"/>
              <a:t>б) оказать техническую помощь в подготовке, реализации и руководстве проектов, обучении кадров;</a:t>
            </a:r>
          </a:p>
          <a:p>
            <a:pPr lvl="1" algn="just" eaLnBrk="1" hangingPunct="1">
              <a:buFontTx/>
              <a:buNone/>
            </a:pPr>
            <a:r>
              <a:rPr lang="ru-RU" sz="1600" i="1" dirty="0" smtClean="0"/>
              <a:t>в) представить финансовые средства, услуги и содействие при подготовке и реализации проектов.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013700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7E64CB-8E61-4657-977D-B797BBCAAE2A}" type="slidenum">
              <a:rPr lang="ru-RU">
                <a:solidFill>
                  <a:srgbClr val="000000"/>
                </a:solidFill>
              </a:rPr>
              <a:pPr eaLnBrk="1" hangingPunct="1"/>
              <a:t>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Общее определение проекта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2" eaLnBrk="1" hangingPunct="1">
              <a:spcBef>
                <a:spcPts val="1200"/>
              </a:spcBef>
              <a:spcAft>
                <a:spcPts val="300"/>
              </a:spcAft>
            </a:pPr>
            <a:endParaRPr lang="ru-RU" b="1" smtClean="0"/>
          </a:p>
          <a:p>
            <a:pPr algn="just" eaLnBrk="1" hangingPunct="1">
              <a:buFontTx/>
              <a:buNone/>
            </a:pPr>
            <a:r>
              <a:rPr lang="ru-RU" sz="2800" b="1" i="1" smtClean="0">
                <a:solidFill>
                  <a:srgbClr val="22228B"/>
                </a:solidFill>
              </a:rPr>
              <a:t>Проект</a:t>
            </a:r>
            <a:r>
              <a:rPr lang="ru-RU" sz="2800" i="1" smtClean="0"/>
              <a:t> - </a:t>
            </a:r>
            <a:r>
              <a:rPr lang="ru-RU" sz="2800" i="1" smtClean="0">
                <a:solidFill>
                  <a:srgbClr val="0033CC"/>
                </a:solidFill>
              </a:rPr>
              <a:t>это ограниченное по времени, целенаправленное изменение отдельной системы с установленными требованиями к качеству результатов, возможными рамками расхода средств и ресурсов и специфической организацией.</a:t>
            </a:r>
            <a:endParaRPr lang="ru-RU" sz="280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04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76E607-973E-4445-A146-B5DB981772A8}" type="slidenum">
              <a:rPr lang="ru-RU">
                <a:solidFill>
                  <a:srgbClr val="000000"/>
                </a:solidFill>
              </a:rPr>
              <a:pPr eaLnBrk="1" hangingPunct="1"/>
              <a:t>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077200" cy="6858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Основные </a:t>
            </a: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признаки проекта:</a:t>
            </a:r>
            <a:endParaRPr lang="ru-RU" sz="40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12875"/>
            <a:ext cx="7631113" cy="4683125"/>
          </a:xfrm>
        </p:spPr>
        <p:txBody>
          <a:bodyPr/>
          <a:lstStyle/>
          <a:p>
            <a:pPr marL="609600" indent="-609600" algn="just" eaLnBrk="1" hangingPunct="1">
              <a:buFontTx/>
              <a:buAutoNum type="arabicPeriod"/>
            </a:pPr>
            <a:r>
              <a:rPr lang="ru-RU" sz="1800" smtClean="0"/>
              <a:t>признак "</a:t>
            </a:r>
            <a:r>
              <a:rPr lang="ru-RU" sz="1800" i="1" smtClean="0">
                <a:solidFill>
                  <a:srgbClr val="262699"/>
                </a:solidFill>
              </a:rPr>
              <a:t>изменений</a:t>
            </a:r>
            <a:r>
              <a:rPr lang="ru-RU" sz="1800" smtClean="0"/>
              <a:t> ", как основного содержания проекта,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ru-RU" sz="1800" smtClean="0"/>
              <a:t>признак "</a:t>
            </a:r>
            <a:r>
              <a:rPr lang="ru-RU" sz="1800" i="1" smtClean="0">
                <a:solidFill>
                  <a:srgbClr val="262699"/>
                </a:solidFill>
              </a:rPr>
              <a:t>ограниченной во времени цели</a:t>
            </a:r>
            <a:r>
              <a:rPr lang="ru-RU" sz="1800" smtClean="0"/>
              <a:t> ",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1800" smtClean="0"/>
              <a:t>признак "</a:t>
            </a:r>
            <a:r>
              <a:rPr lang="ru-RU" sz="1800" i="1" smtClean="0">
                <a:solidFill>
                  <a:srgbClr val="262699"/>
                </a:solidFill>
              </a:rPr>
              <a:t>временной ограниченности продолжительности </a:t>
            </a:r>
            <a:r>
              <a:rPr lang="ru-RU" sz="1800" smtClean="0"/>
              <a:t>" проекта,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ru-RU" sz="1800" smtClean="0"/>
              <a:t>признак относящегося к проекту "</a:t>
            </a:r>
            <a:r>
              <a:rPr lang="ru-RU" sz="1800" i="1" smtClean="0">
                <a:solidFill>
                  <a:srgbClr val="262699"/>
                </a:solidFill>
              </a:rPr>
              <a:t>бюджета</a:t>
            </a:r>
            <a:r>
              <a:rPr lang="ru-RU" sz="1800" smtClean="0"/>
              <a:t>",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ru-RU" sz="1800" smtClean="0"/>
              <a:t>признак "</a:t>
            </a:r>
            <a:r>
              <a:rPr lang="ru-RU" sz="1800" i="1" smtClean="0">
                <a:solidFill>
                  <a:srgbClr val="262699"/>
                </a:solidFill>
              </a:rPr>
              <a:t>ограниченности требуемых ресурсов</a:t>
            </a:r>
            <a:r>
              <a:rPr lang="ru-RU" sz="1800" smtClean="0"/>
              <a:t>",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ru-RU" sz="1800" smtClean="0"/>
              <a:t>признак "</a:t>
            </a:r>
            <a:r>
              <a:rPr lang="ru-RU" sz="1800" i="1" smtClean="0">
                <a:solidFill>
                  <a:srgbClr val="262699"/>
                </a:solidFill>
              </a:rPr>
              <a:t>неповторимости</a:t>
            </a:r>
            <a:r>
              <a:rPr lang="ru-RU" sz="1800" smtClean="0"/>
              <a:t>", 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ru-RU" sz="1800" smtClean="0"/>
              <a:t>признак "</a:t>
            </a:r>
            <a:r>
              <a:rPr lang="ru-RU" sz="1800" i="1" smtClean="0">
                <a:solidFill>
                  <a:srgbClr val="262699"/>
                </a:solidFill>
              </a:rPr>
              <a:t>новизны</a:t>
            </a:r>
            <a:r>
              <a:rPr lang="ru-RU" sz="1800" smtClean="0"/>
              <a:t>",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ru-RU" sz="1800" smtClean="0"/>
              <a:t>признак "</a:t>
            </a:r>
            <a:r>
              <a:rPr lang="ru-RU" sz="1800" i="1" smtClean="0">
                <a:solidFill>
                  <a:srgbClr val="262699"/>
                </a:solidFill>
              </a:rPr>
              <a:t>комплексности</a:t>
            </a:r>
            <a:r>
              <a:rPr lang="ru-RU" sz="1800" smtClean="0"/>
              <a:t>",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ru-RU" sz="1800" smtClean="0"/>
              <a:t>признак "</a:t>
            </a:r>
            <a:r>
              <a:rPr lang="ru-RU" sz="1800" i="1" smtClean="0">
                <a:solidFill>
                  <a:srgbClr val="262699"/>
                </a:solidFill>
              </a:rPr>
              <a:t>правового и организационного обеспечения</a:t>
            </a:r>
            <a:r>
              <a:rPr lang="ru-RU" sz="1800" smtClean="0"/>
              <a:t>",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ru-RU" sz="1800" smtClean="0"/>
              <a:t>признак "</a:t>
            </a:r>
            <a:r>
              <a:rPr lang="ru-RU" sz="1800" i="1" smtClean="0">
                <a:solidFill>
                  <a:srgbClr val="262699"/>
                </a:solidFill>
              </a:rPr>
              <a:t>разграничения</a:t>
            </a:r>
            <a:r>
              <a:rPr lang="ru-RU" sz="1800" smtClean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1859210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1924</Words>
  <Application>Microsoft Office PowerPoint</Application>
  <PresentationFormat>Экран (4:3)</PresentationFormat>
  <Paragraphs>233</Paragraphs>
  <Slides>24</Slides>
  <Notes>24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Тема Office</vt:lpstr>
      <vt:lpstr>ИТ</vt:lpstr>
      <vt:lpstr>1_ИТ</vt:lpstr>
      <vt:lpstr>2_ИТ</vt:lpstr>
      <vt:lpstr>3_ИТ</vt:lpstr>
      <vt:lpstr>Документ</vt:lpstr>
      <vt:lpstr>Рисунок</vt:lpstr>
      <vt:lpstr>Тема 1. Общая характеристика управления проектами (УП)  План:  1. Объективные предпосылки возникновения УП 2. Проект: понятие и содержание 3. Основные признаки проекта 4. Классификация проектов 5. Программа 6. Цели и задачи проекта 7. Стратегия проекта</vt:lpstr>
      <vt:lpstr>1. Объективные предпосылки  возникновения методов УП</vt:lpstr>
      <vt:lpstr>Объективные предпосылки  возникновения методов УП</vt:lpstr>
      <vt:lpstr>2. Проект</vt:lpstr>
      <vt:lpstr>Определения "Проект"</vt:lpstr>
      <vt:lpstr>Определения "Проект"</vt:lpstr>
      <vt:lpstr>Определения "Проект"</vt:lpstr>
      <vt:lpstr>Общее определение проекта</vt:lpstr>
      <vt:lpstr>3. Основные признаки проекта:</vt:lpstr>
      <vt:lpstr>Признак изменений</vt:lpstr>
      <vt:lpstr>Признаки проекта</vt:lpstr>
      <vt:lpstr>Признаки проекта</vt:lpstr>
      <vt:lpstr>4. Классификация проектов  в основу всех классификаций проекта положен признак сложности</vt:lpstr>
      <vt:lpstr>Классификация проектов</vt:lpstr>
      <vt:lpstr>Классификация проектов</vt:lpstr>
      <vt:lpstr>Классификация проектов</vt:lpstr>
      <vt:lpstr>5. Программа</vt:lpstr>
      <vt:lpstr>Мегапроекты и Мультипроекты</vt:lpstr>
      <vt:lpstr>Многопроектное управление</vt:lpstr>
      <vt:lpstr>6. Цели проекта</vt:lpstr>
      <vt:lpstr>Задачи проекта</vt:lpstr>
      <vt:lpstr>7. Стратегия проекта</vt:lpstr>
      <vt:lpstr>Критерии успеха и неудачи проекта</vt:lpstr>
      <vt:lpstr>Примеры критериев выполнения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Общая характеристика управления проектами  План:  1. Объективные предпосылки  возникновения методов УП 2. Проект: понятие и содержание 3. Основные признаки проекта 4. Классификация проектов 5. Программа 6. Цели и задачи проекта</dc:title>
  <dc:creator>Светлана Лёвушкина</dc:creator>
  <cp:lastModifiedBy>Home</cp:lastModifiedBy>
  <cp:revision>6</cp:revision>
  <dcterms:created xsi:type="dcterms:W3CDTF">2015-10-13T16:35:04Z</dcterms:created>
  <dcterms:modified xsi:type="dcterms:W3CDTF">2018-09-03T18:06:53Z</dcterms:modified>
</cp:coreProperties>
</file>